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02/11/1441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187624" y="620688"/>
            <a:ext cx="7560840" cy="5832648"/>
          </a:xfrm>
        </p:spPr>
        <p:txBody>
          <a:bodyPr>
            <a:normAutofit/>
          </a:bodyPr>
          <a:lstStyle/>
          <a:p>
            <a:pPr algn="ctr"/>
            <a:r>
              <a:rPr lang="ar-IQ" sz="36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المقدمة</a:t>
            </a:r>
            <a:endParaRPr lang="ar-IQ" sz="3600" b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     العلوم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الهندسية ما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هي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إلا علم وفن يعمل على استغلال المواد والموارد وقوى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الطبيعة للتطور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والتقدم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الصناعي والتكنولوجي والعمراني،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ويعتمد هذا التقدم أساسًا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على المواد الهندسية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المختلفة وعلى مدى التقدم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في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تطويرها و تحسين خواصها لكى تواكب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المجالات الهندسية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المختلفة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ar-IQ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    إن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المواد بصفة عامة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هي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عصب العلوم الهندسية المتنوعة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في ماهيتها ومقوماتها، وأصبحت موضع اهتمام للمتخصصين والباحثين لأهميتها في خدمة البشرية في كل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المجالات المختلفة سواء كانت هندسية أو طبية أو زراعية أو غير ذلك . وعليه كان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على المهندسين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المتخصصين الكشف عن أسرار المواد والإحاطة بمكوناتها والتعرف على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كافة خواصها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565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3608" y="692696"/>
            <a:ext cx="7890080" cy="5555704"/>
          </a:xfrm>
        </p:spPr>
        <p:txBody>
          <a:bodyPr>
            <a:noAutofit/>
          </a:bodyPr>
          <a:lstStyle/>
          <a:p>
            <a:pPr marL="82296" indent="0" algn="r">
              <a:buNone/>
            </a:pPr>
            <a:r>
              <a:rPr lang="ar-IQ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ar-IQ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الخواص </a:t>
            </a:r>
            <a:r>
              <a:rPr lang="ar-IQ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الفيزيائية:</a:t>
            </a:r>
            <a:endParaRPr lang="ar-IQ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وتشمل الابعاد ، الكثافة ,الوزن النوعي , المسامية , محتوى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الرطوبة...الخ</a:t>
            </a:r>
          </a:p>
          <a:p>
            <a:pPr marL="82296" indent="0" algn="r">
              <a:buNone/>
            </a:pPr>
            <a:endParaRPr lang="ar-IQ" sz="2400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2 - الخواص </a:t>
            </a:r>
            <a:r>
              <a:rPr lang="ar-IQ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الميكانيكية:</a:t>
            </a:r>
            <a:endParaRPr lang="ar-IQ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هي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الخواص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التي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تتعلق بسلوك المواد الهندسية عند تعرضها للأحمال المؤثرة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المختلفة سواء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كانت هذه الأحمال </a:t>
            </a:r>
            <a:r>
              <a:rPr lang="ar-IQ" sz="2400" dirty="0" err="1">
                <a:latin typeface="Times New Roman" pitchFamily="18" charset="0"/>
                <a:cs typeface="Times New Roman" pitchFamily="18" charset="0"/>
              </a:rPr>
              <a:t>إستاتيكية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 أو ديناميكية أو متكرر ة. كما أن الخواص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الميكانيكية تستخدم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كأساس للمقارنة بين المواد الهندسية المختلفة وتشمل : مقاومة الشد ,مقاومة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الانضغاط ,الصلابة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,القساوة .الزحف ,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الكلل...الخ</a:t>
            </a:r>
          </a:p>
          <a:p>
            <a:pPr marL="82296" indent="0" algn="r">
              <a:buNone/>
            </a:pPr>
            <a:endParaRPr lang="ar-IQ" sz="2400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3 - الخواص الحرارية:</a:t>
            </a:r>
          </a:p>
          <a:p>
            <a:pPr marL="82296" indent="0" algn="r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هي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الخواص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التي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توضح تأثير الحرارة على المواد منها تحديد الحرارة النوعية</a:t>
            </a:r>
          </a:p>
          <a:p>
            <a:pPr marL="82296" indent="0" algn="r">
              <a:buNone/>
            </a:pP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والتوصيل الحرارى ومعاملات التمدد والانكماش من التأثير الحرارى على المواد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والعينات وغيرها.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302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3608" y="548680"/>
            <a:ext cx="7704856" cy="5688632"/>
          </a:xfrm>
        </p:spPr>
        <p:txBody>
          <a:bodyPr>
            <a:normAutofit lnSpcReduction="10000"/>
          </a:bodyPr>
          <a:lstStyle/>
          <a:p>
            <a:pPr marL="82296" indent="0" algn="r">
              <a:buNone/>
            </a:pPr>
            <a:r>
              <a:rPr lang="ar-IQ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4- الخواص الكيميائية:</a:t>
            </a:r>
            <a:endParaRPr lang="ar-IQ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تتعلق الخواص الكيميائية بالتركيب </a:t>
            </a:r>
            <a:r>
              <a:rPr lang="ar-IQ" sz="2800" dirty="0" smtClean="0">
                <a:latin typeface="Times New Roman" pitchFamily="18" charset="0"/>
                <a:cs typeface="Times New Roman" pitchFamily="18" charset="0"/>
              </a:rPr>
              <a:t>الكيميائي </a:t>
            </a: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للمادة وتعيين الأس الهيدروجين </a:t>
            </a:r>
            <a:r>
              <a:rPr lang="ar-IQ" sz="2800" dirty="0" smtClean="0">
                <a:latin typeface="Times New Roman" pitchFamily="18" charset="0"/>
                <a:cs typeface="Times New Roman" pitchFamily="18" charset="0"/>
              </a:rPr>
              <a:t>لمعرفة القاعدية </a:t>
            </a: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والحامضية، ومعرفة أيضا مقاومة التآكل بالصدأ، تحديد نسب المواد </a:t>
            </a:r>
            <a:r>
              <a:rPr lang="ar-IQ" sz="2800" dirty="0" smtClean="0">
                <a:latin typeface="Times New Roman" pitchFamily="18" charset="0"/>
                <a:cs typeface="Times New Roman" pitchFamily="18" charset="0"/>
              </a:rPr>
              <a:t>الغريبة والشوائب </a:t>
            </a: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الموجودة </a:t>
            </a:r>
            <a:r>
              <a:rPr lang="ar-IQ" sz="2800" dirty="0" smtClean="0">
                <a:latin typeface="Times New Roman" pitchFamily="18" charset="0"/>
                <a:cs typeface="Times New Roman" pitchFamily="18" charset="0"/>
              </a:rPr>
              <a:t>في </a:t>
            </a: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المواد للحكم على ضبط جودة استخدامها. وتشمل : مقاومة </a:t>
            </a:r>
            <a:r>
              <a:rPr lang="ar-IQ" sz="2800" dirty="0" smtClean="0">
                <a:latin typeface="Times New Roman" pitchFamily="18" charset="0"/>
                <a:cs typeface="Times New Roman" pitchFamily="18" charset="0"/>
              </a:rPr>
              <a:t>الحوامض والقلويات </a:t>
            </a: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والمحاليل الملحية والتأكسد </a:t>
            </a:r>
            <a:r>
              <a:rPr lang="ar-IQ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r">
              <a:buNone/>
            </a:pPr>
            <a:endParaRPr lang="ar-IQ" sz="2800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5- </a:t>
            </a:r>
            <a:r>
              <a:rPr lang="ar-IQ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الخواص الاقتصادية:</a:t>
            </a:r>
          </a:p>
          <a:p>
            <a:pPr marL="82296" indent="0" algn="r">
              <a:buNone/>
            </a:pP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وتشمل الكلفة </a:t>
            </a:r>
            <a:r>
              <a:rPr lang="ar-IQ" sz="2800" dirty="0" smtClean="0">
                <a:latin typeface="Times New Roman" pitchFamily="18" charset="0"/>
                <a:cs typeface="Times New Roman" pitchFamily="18" charset="0"/>
              </a:rPr>
              <a:t>والتوفير.</a:t>
            </a:r>
          </a:p>
          <a:p>
            <a:pPr marL="82296" indent="0" algn="r">
              <a:buNone/>
            </a:pPr>
            <a:endParaRPr lang="ar-IQ" sz="2800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6 - الخواص </a:t>
            </a:r>
            <a:r>
              <a:rPr lang="ar-IQ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الجمالية:</a:t>
            </a:r>
          </a:p>
          <a:p>
            <a:pPr marL="82296" indent="0" algn="r">
              <a:buNone/>
            </a:pPr>
            <a:r>
              <a:rPr lang="ar-IQ" sz="2800" dirty="0" smtClean="0">
                <a:latin typeface="Times New Roman" pitchFamily="18" charset="0"/>
                <a:cs typeface="Times New Roman" pitchFamily="18" charset="0"/>
              </a:rPr>
              <a:t>وتشمل </a:t>
            </a: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اللون ,نعومة السطح ,انعكاس </a:t>
            </a:r>
            <a:r>
              <a:rPr lang="ar-IQ" sz="2800" dirty="0" smtClean="0">
                <a:latin typeface="Times New Roman" pitchFamily="18" charset="0"/>
                <a:cs typeface="Times New Roman" pitchFamily="18" charset="0"/>
              </a:rPr>
              <a:t>الضوء وغيرها </a:t>
            </a: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من الخواص مثل الصوتية والمغناطيسية </a:t>
            </a:r>
            <a:r>
              <a:rPr lang="ar-IQ" sz="2800" dirty="0" smtClean="0">
                <a:latin typeface="Times New Roman" pitchFamily="18" charset="0"/>
                <a:cs typeface="Times New Roman" pitchFamily="18" charset="0"/>
              </a:rPr>
              <a:t>والكهربائية...</a:t>
            </a:r>
            <a:r>
              <a:rPr lang="ar-IQ" sz="2800" dirty="0">
                <a:latin typeface="Times New Roman" pitchFamily="18" charset="0"/>
                <a:cs typeface="Times New Roman" pitchFamily="18" charset="0"/>
              </a:rPr>
              <a:t>الخ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096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71600" y="404664"/>
            <a:ext cx="7920880" cy="6192688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      ومن </a:t>
            </a:r>
            <a:r>
              <a:rPr lang="ar-IQ" sz="2600" dirty="0">
                <a:latin typeface="Times New Roman" pitchFamily="18" charset="0"/>
                <a:cs typeface="Times New Roman" pitchFamily="18" charset="0"/>
              </a:rPr>
              <a:t>هنا </a:t>
            </a: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يأتي </a:t>
            </a:r>
            <a:r>
              <a:rPr lang="ar-IQ" sz="2600" dirty="0">
                <a:latin typeface="Times New Roman" pitchFamily="18" charset="0"/>
                <a:cs typeface="Times New Roman" pitchFamily="18" charset="0"/>
              </a:rPr>
              <a:t>دور علم </a:t>
            </a:r>
            <a:r>
              <a:rPr lang="ar-IQ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" خواص ومقاومة المواد واختباراتها" </a:t>
            </a:r>
            <a:r>
              <a:rPr lang="ar-IQ" sz="2600" dirty="0">
                <a:latin typeface="Times New Roman" pitchFamily="18" charset="0"/>
                <a:cs typeface="Times New Roman" pitchFamily="18" charset="0"/>
              </a:rPr>
              <a:t>ليكون أحد الأسس </a:t>
            </a: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الرئيسية لأى </a:t>
            </a:r>
            <a:r>
              <a:rPr lang="ar-IQ" sz="2600" dirty="0">
                <a:latin typeface="Times New Roman" pitchFamily="18" charset="0"/>
                <a:cs typeface="Times New Roman" pitchFamily="18" charset="0"/>
              </a:rPr>
              <a:t>نهضة تكنولوجية حديثة، ومما لا شك فيه فإن دور علم مقاومة المواد </a:t>
            </a: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باستخدام النظريات </a:t>
            </a:r>
            <a:r>
              <a:rPr lang="ar-IQ" sz="2600" dirty="0">
                <a:latin typeface="Times New Roman" pitchFamily="18" charset="0"/>
                <a:cs typeface="Times New Roman" pitchFamily="18" charset="0"/>
              </a:rPr>
              <a:t>والعلم الخالص </a:t>
            </a: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في </a:t>
            </a:r>
            <a:r>
              <a:rPr lang="ar-IQ" sz="2600" dirty="0">
                <a:latin typeface="Times New Roman" pitchFamily="18" charset="0"/>
                <a:cs typeface="Times New Roman" pitchFamily="18" charset="0"/>
              </a:rPr>
              <a:t>دراسة العلوم الهندسية ليس بالشكل الملائم، حيث أنه </a:t>
            </a: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يجب تنمية </a:t>
            </a:r>
            <a:r>
              <a:rPr lang="ar-IQ" sz="2600" dirty="0">
                <a:latin typeface="Times New Roman" pitchFamily="18" charset="0"/>
                <a:cs typeface="Times New Roman" pitchFamily="18" charset="0"/>
              </a:rPr>
              <a:t>دور هذا العلم بالاهتمام </a:t>
            </a: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بالنواحي </a:t>
            </a:r>
            <a:r>
              <a:rPr lang="ar-IQ" sz="2600" dirty="0">
                <a:latin typeface="Times New Roman" pitchFamily="18" charset="0"/>
                <a:cs typeface="Times New Roman" pitchFamily="18" charset="0"/>
              </a:rPr>
              <a:t>العلمية النظرية مع </a:t>
            </a: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النواحي </a:t>
            </a:r>
            <a:r>
              <a:rPr lang="ar-IQ" sz="2600" dirty="0">
                <a:latin typeface="Times New Roman" pitchFamily="18" charset="0"/>
                <a:cs typeface="Times New Roman" pitchFamily="18" charset="0"/>
              </a:rPr>
              <a:t>العلمية التطبيقية </a:t>
            </a: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الهندسية، لكى </a:t>
            </a:r>
            <a:r>
              <a:rPr lang="ar-IQ" sz="2600" dirty="0">
                <a:latin typeface="Times New Roman" pitchFamily="18" charset="0"/>
                <a:cs typeface="Times New Roman" pitchFamily="18" charset="0"/>
              </a:rPr>
              <a:t>يتمكن كلا من الدارسين والمهندسين أن يجمعوا بين المبادئ العلمية والخبرة </a:t>
            </a: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العملية اللازمين </a:t>
            </a:r>
            <a:r>
              <a:rPr lang="ar-IQ" sz="2600" dirty="0">
                <a:latin typeface="Times New Roman" pitchFamily="18" charset="0"/>
                <a:cs typeface="Times New Roman" pitchFamily="18" charset="0"/>
              </a:rPr>
              <a:t>لعمل وصناعة المواد والاستفادة </a:t>
            </a: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منها.</a:t>
            </a:r>
          </a:p>
          <a:p>
            <a:pPr marL="82296" indent="0" algn="just">
              <a:buNone/>
            </a:pPr>
            <a:endParaRPr lang="ar-IQ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      ولكى </a:t>
            </a:r>
            <a:r>
              <a:rPr lang="ar-IQ" sz="2600" dirty="0">
                <a:latin typeface="Times New Roman" pitchFamily="18" charset="0"/>
                <a:cs typeface="Times New Roman" pitchFamily="18" charset="0"/>
              </a:rPr>
              <a:t>نتمكن من الوصول إلى ذلك يجب </a:t>
            </a: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أن يكون </a:t>
            </a:r>
            <a:r>
              <a:rPr lang="ar-IQ" sz="2600" dirty="0">
                <a:latin typeface="Times New Roman" pitchFamily="18" charset="0"/>
                <a:cs typeface="Times New Roman" pitchFamily="18" charset="0"/>
              </a:rPr>
              <a:t>الباحث والمهندس على دراية كبيرة بإنشاء مواد جديدة أو تحسين مواد </a:t>
            </a: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موجودة لاستخدامها في </a:t>
            </a:r>
            <a:r>
              <a:rPr lang="ar-IQ" sz="2600" dirty="0">
                <a:latin typeface="Times New Roman" pitchFamily="18" charset="0"/>
                <a:cs typeface="Times New Roman" pitchFamily="18" charset="0"/>
              </a:rPr>
              <a:t>مجالات متنوعة، بأن يختار مواصفات المواد اللازمة للتطبيقات </a:t>
            </a: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التي تطلب منه</a:t>
            </a:r>
            <a:r>
              <a:rPr lang="ar-IQ" sz="2600" dirty="0">
                <a:latin typeface="Times New Roman" pitchFamily="18" charset="0"/>
                <a:cs typeface="Times New Roman" pitchFamily="18" charset="0"/>
              </a:rPr>
              <a:t>، بأن يهتم بضبط جودة كل المواد المستخدمة وطرق الصناعة، بأن يكون علم </a:t>
            </a: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تام بالخواص </a:t>
            </a:r>
            <a:r>
              <a:rPr lang="ar-IQ" sz="2600" dirty="0">
                <a:latin typeface="Times New Roman" pitchFamily="18" charset="0"/>
                <a:cs typeface="Times New Roman" pitchFamily="18" charset="0"/>
              </a:rPr>
              <a:t>المختلفة للمواد المتنوعة وكذلك العلاقات بينهما وظروف استخدامها، بأن </a:t>
            </a: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يقرر طرق </a:t>
            </a:r>
            <a:r>
              <a:rPr lang="ar-IQ" sz="2600" dirty="0">
                <a:latin typeface="Times New Roman" pitchFamily="18" charset="0"/>
                <a:cs typeface="Times New Roman" pitchFamily="18" charset="0"/>
              </a:rPr>
              <a:t>الاختبار المطلوبة على المواد أو على عمليات الإنتاج لأى عناصر إنشائية تستخدم </a:t>
            </a: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تلك المواد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388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3568" y="404664"/>
            <a:ext cx="8208912" cy="6048672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ar-IQ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اهمية </a:t>
            </a:r>
            <a:r>
              <a:rPr lang="ar-IQ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دراسة المواد </a:t>
            </a:r>
            <a:r>
              <a:rPr lang="ar-IQ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الهندسية</a:t>
            </a:r>
          </a:p>
          <a:p>
            <a:pPr marL="82296" indent="0" algn="r">
              <a:buNone/>
            </a:pPr>
            <a:r>
              <a:rPr lang="ar-IQ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ar-IQ" sz="2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ar-IQ" sz="2100" dirty="0" smtClean="0">
                <a:latin typeface="Times New Roman" pitchFamily="18" charset="0"/>
                <a:cs typeface="Times New Roman" pitchFamily="18" charset="0"/>
              </a:rPr>
              <a:t> دراسة </a:t>
            </a:r>
            <a:r>
              <a:rPr lang="ar-IQ" sz="2100" dirty="0">
                <a:latin typeface="Times New Roman" pitchFamily="18" charset="0"/>
                <a:cs typeface="Times New Roman" pitchFamily="18" charset="0"/>
              </a:rPr>
              <a:t>المواد الهندسية لها دور فعال وأهمية خاصة </a:t>
            </a:r>
            <a:r>
              <a:rPr lang="ar-IQ" sz="2100" dirty="0" smtClean="0">
                <a:latin typeface="Times New Roman" pitchFamily="18" charset="0"/>
                <a:cs typeface="Times New Roman" pitchFamily="18" charset="0"/>
              </a:rPr>
              <a:t>في أي </a:t>
            </a:r>
            <a:r>
              <a:rPr lang="ar-IQ" sz="2100" dirty="0">
                <a:latin typeface="Times New Roman" pitchFamily="18" charset="0"/>
                <a:cs typeface="Times New Roman" pitchFamily="18" charset="0"/>
              </a:rPr>
              <a:t>تقدم </a:t>
            </a:r>
            <a:r>
              <a:rPr lang="ar-IQ" sz="2100" dirty="0" smtClean="0">
                <a:latin typeface="Times New Roman" pitchFamily="18" charset="0"/>
                <a:cs typeface="Times New Roman" pitchFamily="18" charset="0"/>
              </a:rPr>
              <a:t>تكنولوجي في جميع المجالات. </a:t>
            </a:r>
            <a:r>
              <a:rPr lang="ar-IQ" sz="2100" dirty="0">
                <a:latin typeface="Times New Roman" pitchFamily="18" charset="0"/>
                <a:cs typeface="Times New Roman" pitchFamily="18" charset="0"/>
              </a:rPr>
              <a:t>على ذلك يجب المعرفة الدقيقة </a:t>
            </a:r>
            <a:r>
              <a:rPr lang="ar-IQ" sz="2100" dirty="0" smtClean="0">
                <a:latin typeface="Times New Roman" pitchFamily="18" charset="0"/>
                <a:cs typeface="Times New Roman" pitchFamily="18" charset="0"/>
              </a:rPr>
              <a:t>لأنواع </a:t>
            </a:r>
            <a:r>
              <a:rPr lang="ar-IQ" sz="2100" dirty="0">
                <a:latin typeface="Times New Roman" pitchFamily="18" charset="0"/>
                <a:cs typeface="Times New Roman" pitchFamily="18" charset="0"/>
              </a:rPr>
              <a:t>المواد المختلفة </a:t>
            </a:r>
            <a:r>
              <a:rPr lang="ar-IQ" sz="2100" dirty="0" smtClean="0">
                <a:latin typeface="Times New Roman" pitchFamily="18" charset="0"/>
                <a:cs typeface="Times New Roman" pitchFamily="18" charset="0"/>
              </a:rPr>
              <a:t>ودراسة خواصها وإمكانية اختيار </a:t>
            </a:r>
            <a:r>
              <a:rPr lang="ar-IQ" sz="2100" dirty="0">
                <a:latin typeface="Times New Roman" pitchFamily="18" charset="0"/>
                <a:cs typeface="Times New Roman" pitchFamily="18" charset="0"/>
              </a:rPr>
              <a:t>أفضل هذه المواد وانسبها لتتماشى مع ظروف استخدامها </a:t>
            </a:r>
            <a:r>
              <a:rPr lang="ar-IQ" sz="2100" dirty="0" smtClean="0">
                <a:latin typeface="Times New Roman" pitchFamily="18" charset="0"/>
                <a:cs typeface="Times New Roman" pitchFamily="18" charset="0"/>
              </a:rPr>
              <a:t>في </a:t>
            </a:r>
            <a:r>
              <a:rPr lang="ar-IQ" sz="2100" dirty="0">
                <a:latin typeface="Times New Roman" pitchFamily="18" charset="0"/>
                <a:cs typeface="Times New Roman" pitchFamily="18" charset="0"/>
              </a:rPr>
              <a:t>جميع </a:t>
            </a:r>
            <a:r>
              <a:rPr lang="ar-IQ" sz="2100" dirty="0" smtClean="0">
                <a:latin typeface="Times New Roman" pitchFamily="18" charset="0"/>
                <a:cs typeface="Times New Roman" pitchFamily="18" charset="0"/>
              </a:rPr>
              <a:t>الأعمال الهندسية. </a:t>
            </a:r>
          </a:p>
          <a:p>
            <a:pPr marL="82296" indent="0" algn="r">
              <a:buNone/>
            </a:pPr>
            <a:r>
              <a:rPr lang="ar-IQ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ar-IQ" sz="2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ar-IQ" sz="2100" dirty="0" smtClean="0">
                <a:latin typeface="Times New Roman" pitchFamily="18" charset="0"/>
                <a:cs typeface="Times New Roman" pitchFamily="18" charset="0"/>
              </a:rPr>
              <a:t> أن </a:t>
            </a:r>
            <a:r>
              <a:rPr lang="ar-IQ" sz="2100" dirty="0">
                <a:latin typeface="Times New Roman" pitchFamily="18" charset="0"/>
                <a:cs typeface="Times New Roman" pitchFamily="18" charset="0"/>
              </a:rPr>
              <a:t>المهندسين والباحثين مع اختلاف تخصصاتهم لابد لهم من </a:t>
            </a:r>
            <a:r>
              <a:rPr lang="ar-IQ" sz="2100" dirty="0" smtClean="0">
                <a:latin typeface="Times New Roman" pitchFamily="18" charset="0"/>
                <a:cs typeface="Times New Roman" pitchFamily="18" charset="0"/>
              </a:rPr>
              <a:t>التعامل مع المواد </a:t>
            </a:r>
            <a:r>
              <a:rPr lang="ar-IQ" sz="2100" dirty="0">
                <a:latin typeface="Times New Roman" pitchFamily="18" charset="0"/>
                <a:cs typeface="Times New Roman" pitchFamily="18" charset="0"/>
              </a:rPr>
              <a:t>الهندسية بقدرة وكفاءة عالية </a:t>
            </a:r>
            <a:r>
              <a:rPr lang="ar-IQ" sz="2100" dirty="0" smtClean="0">
                <a:latin typeface="Times New Roman" pitchFamily="18" charset="0"/>
                <a:cs typeface="Times New Roman" pitchFamily="18" charset="0"/>
              </a:rPr>
              <a:t>في </a:t>
            </a:r>
            <a:r>
              <a:rPr lang="ar-IQ" sz="2100" dirty="0">
                <a:latin typeface="Times New Roman" pitchFamily="18" charset="0"/>
                <a:cs typeface="Times New Roman" pitchFamily="18" charset="0"/>
              </a:rPr>
              <a:t>جميع خطوات </a:t>
            </a:r>
            <a:r>
              <a:rPr lang="ar-IQ" sz="2100" dirty="0" smtClean="0">
                <a:latin typeface="Times New Roman" pitchFamily="18" charset="0"/>
                <a:cs typeface="Times New Roman" pitchFamily="18" charset="0"/>
              </a:rPr>
              <a:t>أي </a:t>
            </a:r>
            <a:r>
              <a:rPr lang="ar-IQ" sz="2100" dirty="0">
                <a:latin typeface="Times New Roman" pitchFamily="18" charset="0"/>
                <a:cs typeface="Times New Roman" pitchFamily="18" charset="0"/>
              </a:rPr>
              <a:t>عمل </a:t>
            </a:r>
            <a:r>
              <a:rPr lang="ar-IQ" sz="2100" dirty="0" smtClean="0">
                <a:latin typeface="Times New Roman" pitchFamily="18" charset="0"/>
                <a:cs typeface="Times New Roman" pitchFamily="18" charset="0"/>
              </a:rPr>
              <a:t>هندسي </a:t>
            </a:r>
            <a:r>
              <a:rPr lang="ar-IQ" sz="2100" dirty="0">
                <a:latin typeface="Times New Roman" pitchFamily="18" charset="0"/>
                <a:cs typeface="Times New Roman" pitchFamily="18" charset="0"/>
              </a:rPr>
              <a:t>مطلوب </a:t>
            </a:r>
            <a:r>
              <a:rPr lang="ar-IQ" sz="2100" dirty="0" smtClean="0">
                <a:latin typeface="Times New Roman" pitchFamily="18" charset="0"/>
                <a:cs typeface="Times New Roman" pitchFamily="18" charset="0"/>
              </a:rPr>
              <a:t>تنفيذه للوصول </a:t>
            </a:r>
            <a:r>
              <a:rPr lang="ar-IQ" sz="2100" dirty="0">
                <a:latin typeface="Times New Roman" pitchFamily="18" charset="0"/>
                <a:cs typeface="Times New Roman" pitchFamily="18" charset="0"/>
              </a:rPr>
              <a:t>به لأعلى المستويات التقنية </a:t>
            </a:r>
            <a:r>
              <a:rPr lang="ar-IQ" sz="2100" dirty="0" smtClean="0">
                <a:latin typeface="Times New Roman" pitchFamily="18" charset="0"/>
                <a:cs typeface="Times New Roman" pitchFamily="18" charset="0"/>
              </a:rPr>
              <a:t>والفنية. </a:t>
            </a:r>
          </a:p>
          <a:p>
            <a:pPr marL="82296" indent="0" algn="r">
              <a:buNone/>
            </a:pPr>
            <a:r>
              <a:rPr lang="ar-IQ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ar-IQ" sz="2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ar-IQ" sz="2100" dirty="0" smtClean="0">
                <a:latin typeface="Times New Roman" pitchFamily="18" charset="0"/>
                <a:cs typeface="Times New Roman" pitchFamily="18" charset="0"/>
              </a:rPr>
              <a:t> في </a:t>
            </a:r>
            <a:r>
              <a:rPr lang="ar-IQ" sz="2100" dirty="0">
                <a:latin typeface="Times New Roman" pitchFamily="18" charset="0"/>
                <a:cs typeface="Times New Roman" pitchFamily="18" charset="0"/>
              </a:rPr>
              <a:t>مجالات التنفيذ والتصنيع فإن المهندسين يقوموا باستخدام المواد المختلفة </a:t>
            </a:r>
            <a:r>
              <a:rPr lang="ar-IQ" sz="2100" dirty="0" smtClean="0">
                <a:latin typeface="Times New Roman" pitchFamily="18" charset="0"/>
                <a:cs typeface="Times New Roman" pitchFamily="18" charset="0"/>
              </a:rPr>
              <a:t>في عمل المنشآت </a:t>
            </a:r>
            <a:r>
              <a:rPr lang="ar-IQ" sz="2100" dirty="0">
                <a:latin typeface="Times New Roman" pitchFamily="18" charset="0"/>
                <a:cs typeface="Times New Roman" pitchFamily="18" charset="0"/>
              </a:rPr>
              <a:t>المختلفة أو تصنيع </a:t>
            </a:r>
            <a:r>
              <a:rPr lang="ar-IQ" sz="2100" dirty="0" smtClean="0">
                <a:latin typeface="Times New Roman" pitchFamily="18" charset="0"/>
                <a:cs typeface="Times New Roman" pitchFamily="18" charset="0"/>
              </a:rPr>
              <a:t>المكائن </a:t>
            </a:r>
            <a:r>
              <a:rPr lang="ar-IQ" sz="2100" dirty="0">
                <a:latin typeface="Times New Roman" pitchFamily="18" charset="0"/>
                <a:cs typeface="Times New Roman" pitchFamily="18" charset="0"/>
              </a:rPr>
              <a:t>المختلفة تحت ظروف خاصه وبطرق ملائمة</a:t>
            </a:r>
            <a:r>
              <a:rPr lang="ar-IQ" sz="2100" dirty="0" smtClean="0">
                <a:latin typeface="Times New Roman" pitchFamily="18" charset="0"/>
                <a:cs typeface="Times New Roman" pitchFamily="18" charset="0"/>
              </a:rPr>
              <a:t>، وأيضا </a:t>
            </a:r>
            <a:r>
              <a:rPr lang="ar-IQ" sz="2100" dirty="0">
                <a:latin typeface="Times New Roman" pitchFamily="18" charset="0"/>
                <a:cs typeface="Times New Roman" pitchFamily="18" charset="0"/>
              </a:rPr>
              <a:t>بالنسبة لأعمال التشغيل والصيانة والمبيعات فإن المهندس يكون على علاقة </a:t>
            </a:r>
            <a:r>
              <a:rPr lang="ar-IQ" sz="2100" dirty="0" smtClean="0">
                <a:latin typeface="Times New Roman" pitchFamily="18" charset="0"/>
                <a:cs typeface="Times New Roman" pitchFamily="18" charset="0"/>
              </a:rPr>
              <a:t>مباشرة باستخدام </a:t>
            </a:r>
            <a:r>
              <a:rPr lang="ar-IQ" sz="2100" dirty="0">
                <a:latin typeface="Times New Roman" pitchFamily="18" charset="0"/>
                <a:cs typeface="Times New Roman" pitchFamily="18" charset="0"/>
              </a:rPr>
              <a:t>المواد الهندسية </a:t>
            </a:r>
            <a:r>
              <a:rPr lang="ar-IQ" sz="2100" dirty="0" smtClean="0">
                <a:latin typeface="Times New Roman" pitchFamily="18" charset="0"/>
                <a:cs typeface="Times New Roman" pitchFamily="18" charset="0"/>
              </a:rPr>
              <a:t>في </a:t>
            </a:r>
            <a:r>
              <a:rPr lang="ar-IQ" sz="2100" dirty="0">
                <a:latin typeface="Times New Roman" pitchFamily="18" charset="0"/>
                <a:cs typeface="Times New Roman" pitchFamily="18" charset="0"/>
              </a:rPr>
              <a:t>كل الأعمال المطلوبة </a:t>
            </a:r>
            <a:r>
              <a:rPr lang="ar-IQ" sz="2100" dirty="0" smtClean="0">
                <a:latin typeface="Times New Roman" pitchFamily="18" charset="0"/>
                <a:cs typeface="Times New Roman" pitchFamily="18" charset="0"/>
              </a:rPr>
              <a:t>وذلك باختبار </a:t>
            </a:r>
            <a:r>
              <a:rPr lang="ar-IQ" sz="2100" dirty="0">
                <a:latin typeface="Times New Roman" pitchFamily="18" charset="0"/>
                <a:cs typeface="Times New Roman" pitchFamily="18" charset="0"/>
              </a:rPr>
              <a:t>المواد وتعيين خواصها ومدى صلاحيتها قبل استخدمها </a:t>
            </a:r>
            <a:r>
              <a:rPr lang="ar-IQ" sz="2100" dirty="0" smtClean="0">
                <a:latin typeface="Times New Roman" pitchFamily="18" charset="0"/>
                <a:cs typeface="Times New Roman" pitchFamily="18" charset="0"/>
              </a:rPr>
              <a:t>في أي من الأعمال الهندسية.</a:t>
            </a:r>
          </a:p>
          <a:p>
            <a:pPr marL="82296" indent="0" algn="r">
              <a:buNone/>
            </a:pPr>
            <a:r>
              <a:rPr lang="ar-IQ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ar-IQ" sz="2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ar-IQ" sz="2100" dirty="0" smtClean="0">
                <a:latin typeface="Times New Roman" pitchFamily="18" charset="0"/>
                <a:cs typeface="Times New Roman" pitchFamily="18" charset="0"/>
              </a:rPr>
              <a:t> نرى </a:t>
            </a:r>
            <a:r>
              <a:rPr lang="ar-IQ" sz="2100" dirty="0">
                <a:latin typeface="Times New Roman" pitchFamily="18" charset="0"/>
                <a:cs typeface="Times New Roman" pitchFamily="18" charset="0"/>
              </a:rPr>
              <a:t>مما تقدم أن للمهندس صلة رئيسية مباشرة مع المواد بحيث أن المهندس </a:t>
            </a:r>
            <a:r>
              <a:rPr lang="ar-IQ" sz="2100" dirty="0" smtClean="0">
                <a:latin typeface="Times New Roman" pitchFamily="18" charset="0"/>
                <a:cs typeface="Times New Roman" pitchFamily="18" charset="0"/>
              </a:rPr>
              <a:t>يقوم بتحويل </a:t>
            </a:r>
            <a:r>
              <a:rPr lang="ar-IQ" sz="2100" dirty="0">
                <a:latin typeface="Times New Roman" pitchFamily="18" charset="0"/>
                <a:cs typeface="Times New Roman" pitchFamily="18" charset="0"/>
              </a:rPr>
              <a:t>المواد الخام إلى منشآت مثل </a:t>
            </a:r>
            <a:r>
              <a:rPr lang="ar-IQ" sz="2100" dirty="0" smtClean="0">
                <a:latin typeface="Times New Roman" pitchFamily="18" charset="0"/>
                <a:cs typeface="Times New Roman" pitchFamily="18" charset="0"/>
              </a:rPr>
              <a:t>المباني </a:t>
            </a:r>
            <a:r>
              <a:rPr lang="ar-IQ" sz="2100" dirty="0">
                <a:latin typeface="Times New Roman" pitchFamily="18" charset="0"/>
                <a:cs typeface="Times New Roman" pitchFamily="18" charset="0"/>
              </a:rPr>
              <a:t>والمصانع والسيارات والصواريخ وغير </a:t>
            </a:r>
            <a:r>
              <a:rPr lang="ar-IQ" sz="2100" dirty="0" smtClean="0">
                <a:latin typeface="Times New Roman" pitchFamily="18" charset="0"/>
                <a:cs typeface="Times New Roman" pitchFamily="18" charset="0"/>
              </a:rPr>
              <a:t>ذلك في </a:t>
            </a:r>
            <a:r>
              <a:rPr lang="ar-IQ" sz="2100" dirty="0">
                <a:latin typeface="Times New Roman" pitchFamily="18" charset="0"/>
                <a:cs typeface="Times New Roman" pitchFamily="18" charset="0"/>
              </a:rPr>
              <a:t>جميع المجالات، لذلك فإنه يجب على المهندس أن يكون على دراية ومعرفة تامة </a:t>
            </a:r>
            <a:r>
              <a:rPr lang="ar-IQ" sz="2100" dirty="0" smtClean="0">
                <a:latin typeface="Times New Roman" pitchFamily="18" charset="0"/>
                <a:cs typeface="Times New Roman" pitchFamily="18" charset="0"/>
              </a:rPr>
              <a:t>بالمواد وخواصها </a:t>
            </a:r>
            <a:r>
              <a:rPr lang="ar-IQ" sz="2100" dirty="0">
                <a:latin typeface="Times New Roman" pitchFamily="18" charset="0"/>
                <a:cs typeface="Times New Roman" pitchFamily="18" charset="0"/>
              </a:rPr>
              <a:t>المختلفة ومدى مقاومتها للأنواع الأحمال المختلفة وكذلك مدى مقاومتها </a:t>
            </a:r>
            <a:r>
              <a:rPr lang="ar-IQ" sz="2100" dirty="0" smtClean="0">
                <a:latin typeface="Times New Roman" pitchFamily="18" charset="0"/>
                <a:cs typeface="Times New Roman" pitchFamily="18" charset="0"/>
              </a:rPr>
              <a:t>للعوامل المعرضة </a:t>
            </a:r>
            <a:r>
              <a:rPr lang="ar-IQ" sz="2100" dirty="0">
                <a:latin typeface="Times New Roman" pitchFamily="18" charset="0"/>
                <a:cs typeface="Times New Roman" pitchFamily="18" charset="0"/>
              </a:rPr>
              <a:t>لها مع الزمن. </a:t>
            </a:r>
            <a:endParaRPr lang="ar-IQ" sz="21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56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498080" cy="720080"/>
          </a:xfrm>
        </p:spPr>
        <p:txBody>
          <a:bodyPr>
            <a:normAutofit/>
          </a:bodyPr>
          <a:lstStyle/>
          <a:p>
            <a:pPr algn="ctr"/>
            <a:r>
              <a:rPr lang="ar-IQ" sz="3200" b="1" dirty="0">
                <a:solidFill>
                  <a:srgbClr val="0070C0"/>
                </a:solidFill>
                <a:latin typeface="Times New Roman,Bold"/>
              </a:rPr>
              <a:t>تصنيف المواد الهندسية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71600" y="1052736"/>
            <a:ext cx="7848872" cy="5339680"/>
          </a:xfrm>
        </p:spPr>
        <p:txBody>
          <a:bodyPr>
            <a:noAutofit/>
          </a:bodyPr>
          <a:lstStyle/>
          <a:p>
            <a:pPr marL="82296" indent="0" algn="r">
              <a:buNone/>
            </a:pP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المقصود </a:t>
            </a:r>
            <a:r>
              <a:rPr lang="ar-IQ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بالمواد الهندسية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أنها المواد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التي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تستخدم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في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الأعمال والمجالات المختلفة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سواء للمنشآت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مثل الأحجار والطابوق والمواد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الإسمنتية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والركام الناعم والخشن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والأخشاب والبلاستك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والمعادن والزجاج والمواد العازل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وغيرها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كذلك تلك المواد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المستخدمة في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الصناعة والماكينات مثل الحديد والنحاس والألومنيوم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الخ، أو المواد المستخدمة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في أعمال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الصيانة مثل مواد الطلاء ، كذلك المواد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التي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تستخدم لتوليد الطاقة مثل الماء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والمواد.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البترولية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ومواد الطاقة الذرية </a:t>
            </a:r>
            <a:endParaRPr lang="ar-IQ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endParaRPr lang="ar-IQ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تقسم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المواد الهندسية حسب </a:t>
            </a:r>
            <a:r>
              <a:rPr lang="ar-IQ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تصنيفات متعددة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وكما يلي 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أ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تقسيم المواد حسب طبيعة تركيبها .</a:t>
            </a:r>
          </a:p>
          <a:p>
            <a:pPr marL="82296" indent="0" algn="r">
              <a:buNone/>
            </a:pPr>
            <a:r>
              <a:rPr lang="ar-IQ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ب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تقسيم المواد حسب مصادر الحصول عليها .</a:t>
            </a:r>
          </a:p>
          <a:p>
            <a:pPr marL="82296" indent="0" algn="r">
              <a:buNone/>
            </a:pPr>
            <a:r>
              <a:rPr lang="ar-IQ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ج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تقسيم المواد حسب خواصها الميكانيكية .</a:t>
            </a:r>
          </a:p>
          <a:p>
            <a:pPr marL="82296" indent="0" algn="r">
              <a:buNone/>
            </a:pPr>
            <a:r>
              <a:rPr lang="ar-IQ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د</a:t>
            </a:r>
            <a:r>
              <a:rPr lang="ar-IQ" sz="2400" dirty="0">
                <a:latin typeface="Times New Roman" pitchFamily="18" charset="0"/>
                <a:cs typeface="Times New Roman" pitchFamily="18" charset="0"/>
              </a:rPr>
              <a:t>- تقسيم المواد حسب طبيعة التشوهات التي تحصل فيها.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073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99592" y="548680"/>
            <a:ext cx="7848872" cy="5832648"/>
          </a:xfrm>
        </p:spPr>
        <p:txBody>
          <a:bodyPr>
            <a:normAutofit fontScale="92500" lnSpcReduction="20000"/>
          </a:bodyPr>
          <a:lstStyle/>
          <a:p>
            <a:pPr marL="82296" indent="0" algn="r">
              <a:buNone/>
            </a:pPr>
            <a:r>
              <a:rPr lang="ar-IQ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أ - تقسيم المواد حسب طبيعة تركيبها</a:t>
            </a:r>
            <a:endParaRPr lang="ar-IQ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ar-IQ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المواد المعدنية:</a:t>
            </a: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- معادن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حديدية: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مثل الحديد الصلب والحديد الزهر والحديد المطاوع.</a:t>
            </a: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- معادن غير حديدية :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هي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معادن ثقيلة مثل النحاس والنيكل ومنها معادن خفيفة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مثل الألومنيوم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والماغنسيوم ومعادن طرية مثل الصفيح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والرصاص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ar-IQ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المواد </a:t>
            </a:r>
            <a:r>
              <a:rPr lang="ar-IQ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غير المعدنية:</a:t>
            </a:r>
            <a:endParaRPr lang="ar-IQ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- مواد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البناء: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مثل الأحجار والطابوق و الركام والخرسانة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والإسمنتيات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والجبس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والأخشاب وغيرها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- مواد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متنوعة: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مثل المطاط والبلاستيك والفوم والاصباغ … الخ.</a:t>
            </a:r>
          </a:p>
          <a:p>
            <a:pPr marL="82296" indent="0" algn="r">
              <a:buNone/>
            </a:pPr>
            <a:r>
              <a:rPr lang="ar-IQ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ar-IQ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المواد المولدة </a:t>
            </a:r>
            <a:r>
              <a:rPr lang="ar-IQ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للطاقة: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مثل الماء والفحم والمواد البترولية واليورانيوم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وغيرها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464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99592" y="548680"/>
            <a:ext cx="7776864" cy="5832648"/>
          </a:xfrm>
        </p:spPr>
        <p:txBody>
          <a:bodyPr>
            <a:noAutofit/>
          </a:bodyPr>
          <a:lstStyle/>
          <a:p>
            <a:pPr marL="82296" indent="0" algn="r">
              <a:buNone/>
            </a:pPr>
            <a:r>
              <a:rPr lang="ar-IQ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ب - تقسيم المواد حسب مصادر الحصول </a:t>
            </a:r>
            <a:r>
              <a:rPr lang="ar-IQ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عليها</a:t>
            </a:r>
            <a:endParaRPr lang="ar-IQ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 مواد </a:t>
            </a:r>
            <a:r>
              <a:rPr lang="ar-IQ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من مصادر </a:t>
            </a:r>
            <a:r>
              <a:rPr lang="ar-IQ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طبيعية </a:t>
            </a:r>
            <a:r>
              <a:rPr lang="ar-IQ" sz="2200" dirty="0" smtClean="0">
                <a:latin typeface="Times New Roman" pitchFamily="18" charset="0"/>
                <a:cs typeface="Times New Roman" pitchFamily="18" charset="0"/>
              </a:rPr>
              <a:t>- يمكن تقسمها إلى</a:t>
            </a:r>
            <a:r>
              <a:rPr lang="ar-IQ" sz="2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82296" indent="0" algn="r">
              <a:buNone/>
            </a:pPr>
            <a:r>
              <a:rPr lang="ar-IQ" sz="2200" dirty="0" smtClean="0">
                <a:latin typeface="Times New Roman" pitchFamily="18" charset="0"/>
                <a:cs typeface="Times New Roman" pitchFamily="18" charset="0"/>
              </a:rPr>
              <a:t>أ- </a:t>
            </a:r>
            <a:r>
              <a:rPr lang="ar-IQ" sz="2200" dirty="0">
                <a:latin typeface="Times New Roman" pitchFamily="18" charset="0"/>
                <a:cs typeface="Times New Roman" pitchFamily="18" charset="0"/>
              </a:rPr>
              <a:t>المواد الطبيعية: </a:t>
            </a:r>
            <a:r>
              <a:rPr lang="ar-IQ" sz="2200" dirty="0" smtClean="0">
                <a:latin typeface="Times New Roman" pitchFamily="18" charset="0"/>
                <a:cs typeface="Times New Roman" pitchFamily="18" charset="0"/>
              </a:rPr>
              <a:t>هي </a:t>
            </a:r>
            <a:r>
              <a:rPr lang="ar-IQ" sz="2200" dirty="0">
                <a:latin typeface="Times New Roman" pitchFamily="18" charset="0"/>
                <a:cs typeface="Times New Roman" pitchFamily="18" charset="0"/>
              </a:rPr>
              <a:t>المواد </a:t>
            </a:r>
            <a:r>
              <a:rPr lang="ar-IQ" sz="2200" dirty="0" smtClean="0">
                <a:latin typeface="Times New Roman" pitchFamily="18" charset="0"/>
                <a:cs typeface="Times New Roman" pitchFamily="18" charset="0"/>
              </a:rPr>
              <a:t>التي </a:t>
            </a:r>
            <a:r>
              <a:rPr lang="ar-IQ" sz="2200" dirty="0">
                <a:latin typeface="Times New Roman" pitchFamily="18" charset="0"/>
                <a:cs typeface="Times New Roman" pitchFamily="18" charset="0"/>
              </a:rPr>
              <a:t>تستخدم بنفس بنيانها وخواصها كما </a:t>
            </a:r>
            <a:r>
              <a:rPr lang="ar-IQ" sz="2200" dirty="0" smtClean="0">
                <a:latin typeface="Times New Roman" pitchFamily="18" charset="0"/>
                <a:cs typeface="Times New Roman" pitchFamily="18" charset="0"/>
              </a:rPr>
              <a:t>هي </a:t>
            </a:r>
            <a:r>
              <a:rPr lang="ar-IQ" sz="2200" dirty="0">
                <a:latin typeface="Times New Roman" pitchFamily="18" charset="0"/>
                <a:cs typeface="Times New Roman" pitchFamily="18" charset="0"/>
              </a:rPr>
              <a:t>بالطبيعية </a:t>
            </a:r>
            <a:r>
              <a:rPr lang="ar-IQ" sz="2200" dirty="0" smtClean="0">
                <a:latin typeface="Times New Roman" pitchFamily="18" charset="0"/>
                <a:cs typeface="Times New Roman" pitchFamily="18" charset="0"/>
              </a:rPr>
              <a:t>مثل الأحجار </a:t>
            </a:r>
            <a:r>
              <a:rPr lang="ar-IQ" sz="2200" dirty="0">
                <a:latin typeface="Times New Roman" pitchFamily="18" charset="0"/>
                <a:cs typeface="Times New Roman" pitchFamily="18" charset="0"/>
              </a:rPr>
              <a:t>والركام بأنواعه والمواد البترولية والأخشاب.</a:t>
            </a:r>
          </a:p>
          <a:p>
            <a:pPr marL="82296" indent="0" algn="r">
              <a:buNone/>
            </a:pPr>
            <a:r>
              <a:rPr lang="ar-IQ" sz="2200" dirty="0">
                <a:latin typeface="Times New Roman" pitchFamily="18" charset="0"/>
                <a:cs typeface="Times New Roman" pitchFamily="18" charset="0"/>
              </a:rPr>
              <a:t>ب- المواد المستخلصة: </a:t>
            </a:r>
            <a:r>
              <a:rPr lang="ar-IQ" sz="2200" dirty="0" smtClean="0">
                <a:latin typeface="Times New Roman" pitchFamily="18" charset="0"/>
                <a:cs typeface="Times New Roman" pitchFamily="18" charset="0"/>
              </a:rPr>
              <a:t>هي </a:t>
            </a:r>
            <a:r>
              <a:rPr lang="ar-IQ" sz="2200" dirty="0">
                <a:latin typeface="Times New Roman" pitchFamily="18" charset="0"/>
                <a:cs typeface="Times New Roman" pitchFamily="18" charset="0"/>
              </a:rPr>
              <a:t>المواد </a:t>
            </a:r>
            <a:r>
              <a:rPr lang="ar-IQ" sz="2200" dirty="0" smtClean="0">
                <a:latin typeface="Times New Roman" pitchFamily="18" charset="0"/>
                <a:cs typeface="Times New Roman" pitchFamily="18" charset="0"/>
              </a:rPr>
              <a:t>التي </a:t>
            </a:r>
            <a:r>
              <a:rPr lang="ar-IQ" sz="2200" dirty="0">
                <a:latin typeface="Times New Roman" pitchFamily="18" charset="0"/>
                <a:cs typeface="Times New Roman" pitchFamily="18" charset="0"/>
              </a:rPr>
              <a:t>تستخلص ويتم استخدامها من ا لخامات الطبيعية </a:t>
            </a:r>
            <a:r>
              <a:rPr lang="ar-IQ" sz="2200" dirty="0" smtClean="0">
                <a:latin typeface="Times New Roman" pitchFamily="18" charset="0"/>
                <a:cs typeface="Times New Roman" pitchFamily="18" charset="0"/>
              </a:rPr>
              <a:t>مثل الحديد </a:t>
            </a:r>
            <a:r>
              <a:rPr lang="ar-IQ" sz="2200" dirty="0">
                <a:latin typeface="Times New Roman" pitchFamily="18" charset="0"/>
                <a:cs typeface="Times New Roman" pitchFamily="18" charset="0"/>
              </a:rPr>
              <a:t>والنحاس وبعض المنتجات البترولية والذهب والألومنيوم.</a:t>
            </a:r>
          </a:p>
          <a:p>
            <a:pPr marL="82296" indent="0" algn="r">
              <a:buNone/>
            </a:pPr>
            <a:r>
              <a:rPr lang="ar-IQ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 مواد </a:t>
            </a:r>
            <a:r>
              <a:rPr lang="ar-IQ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من مصادر صناعية:</a:t>
            </a:r>
          </a:p>
          <a:p>
            <a:pPr marL="82296" indent="0" algn="r">
              <a:buNone/>
            </a:pPr>
            <a:r>
              <a:rPr lang="ar-IQ" sz="2200" dirty="0" smtClean="0">
                <a:latin typeface="Times New Roman" pitchFamily="18" charset="0"/>
                <a:cs typeface="Times New Roman" pitchFamily="18" charset="0"/>
              </a:rPr>
              <a:t>هي </a:t>
            </a:r>
            <a:r>
              <a:rPr lang="ar-IQ" sz="2200" dirty="0">
                <a:latin typeface="Times New Roman" pitchFamily="18" charset="0"/>
                <a:cs typeface="Times New Roman" pitchFamily="18" charset="0"/>
              </a:rPr>
              <a:t>المواد ونظائرها </a:t>
            </a:r>
            <a:r>
              <a:rPr lang="ar-IQ" sz="2200" dirty="0" smtClean="0">
                <a:latin typeface="Times New Roman" pitchFamily="18" charset="0"/>
                <a:cs typeface="Times New Roman" pitchFamily="18" charset="0"/>
              </a:rPr>
              <a:t>التي </a:t>
            </a:r>
            <a:r>
              <a:rPr lang="ar-IQ" sz="2200" dirty="0">
                <a:latin typeface="Times New Roman" pitchFamily="18" charset="0"/>
                <a:cs typeface="Times New Roman" pitchFamily="18" charset="0"/>
              </a:rPr>
              <a:t>يتم تصنيفها من خامات طبيعية أو خامات مصنعة ومجهزة</a:t>
            </a:r>
          </a:p>
          <a:p>
            <a:pPr marL="82296" indent="0" algn="r">
              <a:buNone/>
            </a:pPr>
            <a:r>
              <a:rPr lang="ar-IQ" sz="2200" dirty="0" smtClean="0">
                <a:latin typeface="Times New Roman" pitchFamily="18" charset="0"/>
                <a:cs typeface="Times New Roman" pitchFamily="18" charset="0"/>
              </a:rPr>
              <a:t>في </a:t>
            </a:r>
            <a:r>
              <a:rPr lang="ar-IQ" sz="2200" dirty="0">
                <a:latin typeface="Times New Roman" pitchFamily="18" charset="0"/>
                <a:cs typeface="Times New Roman" pitchFamily="18" charset="0"/>
              </a:rPr>
              <a:t>المعامل </a:t>
            </a:r>
            <a:r>
              <a:rPr lang="ar-IQ" sz="2200" dirty="0" smtClean="0">
                <a:latin typeface="Times New Roman" pitchFamily="18" charset="0"/>
                <a:cs typeface="Times New Roman" pitchFamily="18" charset="0"/>
              </a:rPr>
              <a:t>أو المصانع مثل </a:t>
            </a:r>
            <a:r>
              <a:rPr lang="ar-IQ" sz="2200" dirty="0">
                <a:latin typeface="Times New Roman" pitchFamily="18" charset="0"/>
                <a:cs typeface="Times New Roman" pitchFamily="18" charset="0"/>
              </a:rPr>
              <a:t>مواد الطلاء ومواد العزل والطابوق وسبائك المعادان و</a:t>
            </a:r>
          </a:p>
          <a:p>
            <a:pPr marL="82296" indent="0" algn="r">
              <a:buNone/>
            </a:pPr>
            <a:r>
              <a:rPr lang="ar-IQ" sz="2200" dirty="0" smtClean="0">
                <a:latin typeface="Times New Roman" pitchFamily="18" charset="0"/>
                <a:cs typeface="Times New Roman" pitchFamily="18" charset="0"/>
              </a:rPr>
              <a:t>الإسمنت وغيرها</a:t>
            </a:r>
            <a:r>
              <a:rPr lang="ar-IQ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r">
              <a:buNone/>
            </a:pPr>
            <a:r>
              <a:rPr lang="ar-IQ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 مواد </a:t>
            </a:r>
            <a:r>
              <a:rPr lang="ar-IQ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من مخلفات الاعمال الهندسية والصناعية:</a:t>
            </a:r>
          </a:p>
          <a:p>
            <a:pPr marL="82296" indent="0" algn="r">
              <a:buNone/>
            </a:pPr>
            <a:r>
              <a:rPr lang="ar-IQ" sz="2200" dirty="0" smtClean="0">
                <a:latin typeface="Times New Roman" pitchFamily="18" charset="0"/>
                <a:cs typeface="Times New Roman" pitchFamily="18" charset="0"/>
              </a:rPr>
              <a:t>هي </a:t>
            </a:r>
            <a:r>
              <a:rPr lang="ar-IQ" sz="2200" dirty="0">
                <a:latin typeface="Times New Roman" pitchFamily="18" charset="0"/>
                <a:cs typeface="Times New Roman" pitchFamily="18" charset="0"/>
              </a:rPr>
              <a:t>المواد </a:t>
            </a:r>
            <a:r>
              <a:rPr lang="ar-IQ" sz="2200" dirty="0" smtClean="0">
                <a:latin typeface="Times New Roman" pitchFamily="18" charset="0"/>
                <a:cs typeface="Times New Roman" pitchFamily="18" charset="0"/>
              </a:rPr>
              <a:t>التي </a:t>
            </a:r>
            <a:r>
              <a:rPr lang="ar-IQ" sz="2200" dirty="0">
                <a:latin typeface="Times New Roman" pitchFamily="18" charset="0"/>
                <a:cs typeface="Times New Roman" pitchFamily="18" charset="0"/>
              </a:rPr>
              <a:t>تنتج وتختلف بشكل </a:t>
            </a:r>
            <a:r>
              <a:rPr lang="ar-IQ" sz="2200" dirty="0" smtClean="0">
                <a:latin typeface="Times New Roman" pitchFamily="18" charset="0"/>
                <a:cs typeface="Times New Roman" pitchFamily="18" charset="0"/>
              </a:rPr>
              <a:t>ثانوي </a:t>
            </a:r>
            <a:r>
              <a:rPr lang="ar-IQ" sz="2200" dirty="0">
                <a:latin typeface="Times New Roman" pitchFamily="18" charset="0"/>
                <a:cs typeface="Times New Roman" pitchFamily="18" charset="0"/>
              </a:rPr>
              <a:t>من مراحل تصنيع الأعمال الهندسية</a:t>
            </a:r>
          </a:p>
          <a:p>
            <a:pPr marL="82296" indent="0" algn="r">
              <a:buNone/>
            </a:pPr>
            <a:r>
              <a:rPr lang="ar-IQ" sz="2200" dirty="0">
                <a:latin typeface="Times New Roman" pitchFamily="18" charset="0"/>
                <a:cs typeface="Times New Roman" pitchFamily="18" charset="0"/>
              </a:rPr>
              <a:t>والصناعية مثل خبث الأفران ونواتج الاحتراق والمخلفات البترولية ومخلفات أعمال </a:t>
            </a:r>
            <a:r>
              <a:rPr lang="ar-IQ" sz="2200" dirty="0" smtClean="0">
                <a:latin typeface="Times New Roman" pitchFamily="18" charset="0"/>
                <a:cs typeface="Times New Roman" pitchFamily="18" charset="0"/>
              </a:rPr>
              <a:t>المباني من </a:t>
            </a:r>
            <a:r>
              <a:rPr lang="ar-IQ" sz="2200" dirty="0">
                <a:latin typeface="Times New Roman" pitchFamily="18" charset="0"/>
                <a:cs typeface="Times New Roman" pitchFamily="18" charset="0"/>
              </a:rPr>
              <a:t>خرسانة و طابوق </a:t>
            </a:r>
            <a:r>
              <a:rPr lang="ar-IQ" sz="2200" dirty="0" smtClean="0">
                <a:latin typeface="Times New Roman" pitchFamily="18" charset="0"/>
                <a:cs typeface="Times New Roman" pitchFamily="18" charset="0"/>
              </a:rPr>
              <a:t>وسيراميك وغيرها.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136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27584" y="620688"/>
            <a:ext cx="7992888" cy="5688632"/>
          </a:xfrm>
        </p:spPr>
        <p:txBody>
          <a:bodyPr>
            <a:noAutofit/>
          </a:bodyPr>
          <a:lstStyle/>
          <a:p>
            <a:pPr marL="82296" indent="0" algn="r">
              <a:buNone/>
            </a:pPr>
            <a:r>
              <a:rPr lang="ar-IQ" sz="25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ج - تقسيم المواد حسب خواصها </a:t>
            </a:r>
            <a:r>
              <a:rPr lang="ar-IQ" sz="25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الميكانيكية</a:t>
            </a:r>
            <a:endParaRPr lang="ar-IQ" sz="2500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الخواص الميكانيكية من أهم الخو اص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التي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تدرس سلوك المواد وخواصها لذلك يمكن</a:t>
            </a:r>
          </a:p>
          <a:p>
            <a:pPr marL="82296" indent="0" algn="r">
              <a:buNone/>
            </a:pP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تقسيم المواد الهندسية من حيث خواصها الميكانيكية إلى مواد مطيلة ومواد نصف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مطيلة ومواد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قصفة .</a:t>
            </a:r>
          </a:p>
          <a:p>
            <a:pPr marL="82296" indent="0" algn="r">
              <a:buNone/>
            </a:pPr>
            <a:r>
              <a:rPr lang="ar-IQ" sz="2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ar-IQ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مواد </a:t>
            </a:r>
            <a:r>
              <a:rPr lang="ar-IQ" sz="2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مطيلة: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هي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المواد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التي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يتغير شكلها أو يمكن أن يحدث بها استطالة بتأثير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الأحمال المختلفة التي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تؤثر عليها وتكون خاصية المرونة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والمطولة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بها عالية وكذلك مقاومتها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للشد عالية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مثل الحديد المطاوع والألومنيوم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وغيرها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من المواد المعدنية .</a:t>
            </a:r>
          </a:p>
          <a:p>
            <a:pPr marL="82296" indent="0" algn="r">
              <a:buNone/>
            </a:pPr>
            <a:r>
              <a:rPr lang="ar-IQ" sz="2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 مواد </a:t>
            </a:r>
            <a:r>
              <a:rPr lang="ar-IQ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قصفة: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هي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المواد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التي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تكون مقاومتها للشد ضعيفة ولا تقاوم أحمال الصدم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ولكن تتحسن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مقاومتها للضغط بشكل مناسب مثل الطابوق والأحجار والخرسانة و الزجاج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والحديد الزهر وغيرها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من المواد المعدنية والغير معدنية .</a:t>
            </a:r>
          </a:p>
          <a:p>
            <a:pPr marL="82296" indent="0" algn="r">
              <a:buNone/>
            </a:pPr>
            <a:r>
              <a:rPr lang="ar-IQ" sz="2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 مواد </a:t>
            </a:r>
            <a:r>
              <a:rPr lang="ar-IQ" sz="2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نصف </a:t>
            </a:r>
            <a:r>
              <a:rPr lang="ar-IQ" sz="2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مطيلة: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هي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المواد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التي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خواصها تجمع بين خواص المواد المطيلة من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حيث قدرتها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على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المطولة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بدرجة أقل وخواص المواد القصفة بتحسين ظاهر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في خواص المرونة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. وهذه المواد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هي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الصلب </a:t>
            </a:r>
            <a:r>
              <a:rPr lang="ar-IQ" sz="2300" dirty="0" smtClean="0">
                <a:latin typeface="Times New Roman" pitchFamily="18" charset="0"/>
                <a:cs typeface="Times New Roman" pitchFamily="18" charset="0"/>
              </a:rPr>
              <a:t>الكربوني </a:t>
            </a:r>
            <a:r>
              <a:rPr lang="ar-IQ" sz="2300" dirty="0">
                <a:latin typeface="Times New Roman" pitchFamily="18" charset="0"/>
                <a:cs typeface="Times New Roman" pitchFamily="18" charset="0"/>
              </a:rPr>
              <a:t>والنحاس الأصفر .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109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99592" y="692696"/>
            <a:ext cx="7848872" cy="5688632"/>
          </a:xfrm>
        </p:spPr>
        <p:txBody>
          <a:bodyPr>
            <a:normAutofit/>
          </a:bodyPr>
          <a:lstStyle/>
          <a:p>
            <a:pPr marL="82296" indent="0" algn="r">
              <a:buNone/>
            </a:pPr>
            <a:r>
              <a:rPr lang="ar-IQ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د- تصنيف المواد حسب طبيعة التشوهات التي تحصل فيها :</a:t>
            </a:r>
          </a:p>
          <a:p>
            <a:pPr marL="82296" indent="0" algn="r">
              <a:buNone/>
            </a:pPr>
            <a:r>
              <a:rPr lang="ar-IQ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ar-IQ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المواد </a:t>
            </a:r>
            <a:r>
              <a:rPr lang="ar-IQ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المرنة: </a:t>
            </a:r>
            <a:r>
              <a:rPr lang="ar-IQ" sz="2600" dirty="0">
                <a:latin typeface="Times New Roman" pitchFamily="18" charset="0"/>
                <a:cs typeface="Times New Roman" pitchFamily="18" charset="0"/>
              </a:rPr>
              <a:t>هي المواد التي اذا سلط عليها </a:t>
            </a: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قوه معينه </a:t>
            </a:r>
            <a:r>
              <a:rPr lang="ar-IQ" sz="2600" dirty="0">
                <a:latin typeface="Times New Roman" pitchFamily="18" charset="0"/>
                <a:cs typeface="Times New Roman" pitchFamily="18" charset="0"/>
              </a:rPr>
              <a:t>تحصل تغيرات في ابعادها ثم اذا ازيلت هذه القوى عادت </a:t>
            </a: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المادة </a:t>
            </a:r>
            <a:r>
              <a:rPr lang="ar-IQ" sz="2600" dirty="0">
                <a:latin typeface="Times New Roman" pitchFamily="18" charset="0"/>
                <a:cs typeface="Times New Roman" pitchFamily="18" charset="0"/>
              </a:rPr>
              <a:t>الى ابعادها </a:t>
            </a: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الأصلية ومن </a:t>
            </a:r>
            <a:r>
              <a:rPr lang="ar-IQ" sz="2600" dirty="0">
                <a:latin typeface="Times New Roman" pitchFamily="18" charset="0"/>
                <a:cs typeface="Times New Roman" pitchFamily="18" charset="0"/>
              </a:rPr>
              <a:t>هذه المواد </a:t>
            </a: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المطاط.</a:t>
            </a:r>
            <a:endParaRPr lang="ar-IQ" sz="2600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ar-IQ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المواد </a:t>
            </a:r>
            <a:r>
              <a:rPr lang="ar-IQ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اللدنة: </a:t>
            </a: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هي </a:t>
            </a:r>
            <a:r>
              <a:rPr lang="ar-IQ" sz="2600" dirty="0">
                <a:latin typeface="Times New Roman" pitchFamily="18" charset="0"/>
                <a:cs typeface="Times New Roman" pitchFamily="18" charset="0"/>
              </a:rPr>
              <a:t>المواد التي </a:t>
            </a: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اذا سلط </a:t>
            </a:r>
            <a:r>
              <a:rPr lang="ar-IQ" sz="2600" dirty="0">
                <a:latin typeface="Times New Roman" pitchFamily="18" charset="0"/>
                <a:cs typeface="Times New Roman" pitchFamily="18" charset="0"/>
              </a:rPr>
              <a:t>عليها قوة معينه تحصل تغيرات في ابعادها ولا تزول هذه التغيرات بزوال القوة </a:t>
            </a: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المسلطة</a:t>
            </a:r>
            <a:r>
              <a:rPr lang="ar-IQ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ومن </a:t>
            </a:r>
            <a:r>
              <a:rPr lang="ar-IQ" sz="2600" dirty="0">
                <a:latin typeface="Times New Roman" pitchFamily="18" charset="0"/>
                <a:cs typeface="Times New Roman" pitchFamily="18" charset="0"/>
              </a:rPr>
              <a:t>هذه المواد </a:t>
            </a: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الطين.</a:t>
            </a:r>
            <a:endParaRPr lang="ar-IQ" sz="2600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 المواد المرنة اللدنة: </a:t>
            </a: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وهي </a:t>
            </a:r>
            <a:r>
              <a:rPr lang="ar-IQ" sz="2600" dirty="0">
                <a:latin typeface="Times New Roman" pitchFamily="18" charset="0"/>
                <a:cs typeface="Times New Roman" pitchFamily="18" charset="0"/>
              </a:rPr>
              <a:t>المواد </a:t>
            </a: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التي اذا سلط عليها قوه معينة تحصل تغييرات في ابعادها واذا ازيلت هذه القوة عاد جزء من هذه التغيرات </a:t>
            </a:r>
            <a:r>
              <a:rPr lang="ar-IQ" sz="2600" dirty="0">
                <a:latin typeface="Times New Roman" pitchFamily="18" charset="0"/>
                <a:cs typeface="Times New Roman" pitchFamily="18" charset="0"/>
              </a:rPr>
              <a:t>وبقي جزء اخر كتغير متبقي دائم .معظم المواد </a:t>
            </a: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الإنشائية </a:t>
            </a:r>
            <a:r>
              <a:rPr lang="ar-IQ" sz="2600" dirty="0">
                <a:latin typeface="Times New Roman" pitchFamily="18" charset="0"/>
                <a:cs typeface="Times New Roman" pitchFamily="18" charset="0"/>
              </a:rPr>
              <a:t>تقع ضمن هذا الصنف </a:t>
            </a: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من المواد مثل </a:t>
            </a:r>
            <a:r>
              <a:rPr lang="ar-IQ" sz="2600" dirty="0">
                <a:latin typeface="Times New Roman" pitchFamily="18" charset="0"/>
                <a:cs typeface="Times New Roman" pitchFamily="18" charset="0"/>
              </a:rPr>
              <a:t>الفولاذ , </a:t>
            </a: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الخرسانة والخشب. </a:t>
            </a:r>
            <a:r>
              <a:rPr lang="ar-IQ" sz="2600" dirty="0">
                <a:latin typeface="Times New Roman" pitchFamily="18" charset="0"/>
                <a:cs typeface="Times New Roman" pitchFamily="18" charset="0"/>
              </a:rPr>
              <a:t>ان بعض المواد تسلك سلوكا مرنا ضمن مرحله </a:t>
            </a: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معينة من </a:t>
            </a:r>
            <a:r>
              <a:rPr lang="ar-IQ" sz="2600" dirty="0">
                <a:latin typeface="Times New Roman" pitchFamily="18" charset="0"/>
                <a:cs typeface="Times New Roman" pitchFamily="18" charset="0"/>
              </a:rPr>
              <a:t>التحميل وسلوكا لدنا ضمن </a:t>
            </a:r>
            <a:r>
              <a:rPr lang="ar-IQ" sz="2600" dirty="0" smtClean="0">
                <a:latin typeface="Times New Roman" pitchFamily="18" charset="0"/>
                <a:cs typeface="Times New Roman" pitchFamily="18" charset="0"/>
              </a:rPr>
              <a:t>مرحلة </a:t>
            </a:r>
            <a:r>
              <a:rPr lang="ar-IQ" sz="2600" dirty="0">
                <a:latin typeface="Times New Roman" pitchFamily="18" charset="0"/>
                <a:cs typeface="Times New Roman" pitchFamily="18" charset="0"/>
              </a:rPr>
              <a:t>اخرى .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482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03648" y="404664"/>
            <a:ext cx="7498080" cy="1070992"/>
          </a:xfrm>
        </p:spPr>
        <p:txBody>
          <a:bodyPr>
            <a:normAutofit/>
          </a:bodyPr>
          <a:lstStyle/>
          <a:p>
            <a:pPr algn="ctr"/>
            <a:r>
              <a:rPr lang="ar-IQ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الخواص العامة للمواد الهندسية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259632" y="1412776"/>
            <a:ext cx="7488832" cy="4835624"/>
          </a:xfrm>
        </p:spPr>
        <p:txBody>
          <a:bodyPr>
            <a:normAutofit fontScale="92500" lnSpcReduction="10000"/>
          </a:bodyPr>
          <a:lstStyle/>
          <a:p>
            <a:pPr marL="82296" indent="0" algn="r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      خواص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المواد هي المقاييس والمعايير المحددة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التي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تصف جودة المواد، وتفيد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الخواص في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اعتبارها أنها الأساس الذي يضع به المهندس المصمم احتياجاته للمادة واختيار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انسبها في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الأعمال الهندسية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المختلفة. </a:t>
            </a:r>
          </a:p>
          <a:p>
            <a:pPr marL="82296" indent="0" algn="r">
              <a:buNone/>
            </a:pPr>
            <a:r>
              <a:rPr lang="ar-IQ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     ولكى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تكو ن على دراية ومعرفة دقيقة بمادة من المواد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يجب علينا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تعيين خواص تلك المواد تحت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أي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ظروف وذلك لضمان الحصول على كافة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البيانات والمعلومات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عن هذه الخواص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والتي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تؤثر بشكل مباشر على قيمة الأعمال المستخدم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فيها هذه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المواد فنيا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واقتصاديا. ومن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هنا يجب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أن نتعرف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على الخواص المميزة للمواد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الهندسية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r">
              <a:buNone/>
            </a:pP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       ومن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الممكن </a:t>
            </a:r>
            <a:r>
              <a:rPr lang="ar-IQ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تصنيف خواص المواد </a:t>
            </a:r>
            <a:r>
              <a:rPr lang="ar-IQ" dirty="0">
                <a:latin typeface="Times New Roman" pitchFamily="18" charset="0"/>
                <a:cs typeface="Times New Roman" pitchFamily="18" charset="0"/>
              </a:rPr>
              <a:t>كما </a:t>
            </a:r>
            <a:r>
              <a:rPr lang="ar-IQ" dirty="0" smtClean="0">
                <a:latin typeface="Times New Roman" pitchFamily="18" charset="0"/>
                <a:cs typeface="Times New Roman" pitchFamily="18" charset="0"/>
              </a:rPr>
              <a:t>يلي: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3588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164</TotalTime>
  <Words>1352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انقلاب</vt:lpstr>
      <vt:lpstr>PowerPoint Presentation</vt:lpstr>
      <vt:lpstr>PowerPoint Presentation</vt:lpstr>
      <vt:lpstr>PowerPoint Presentation</vt:lpstr>
      <vt:lpstr>تصنيف المواد الهندسية</vt:lpstr>
      <vt:lpstr>PowerPoint Presentation</vt:lpstr>
      <vt:lpstr>PowerPoint Presentation</vt:lpstr>
      <vt:lpstr>PowerPoint Presentation</vt:lpstr>
      <vt:lpstr>PowerPoint Presentation</vt:lpstr>
      <vt:lpstr>الخواص العامة للمواد الهندسية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wassan</dc:creator>
  <cp:lastModifiedBy>Maher</cp:lastModifiedBy>
  <cp:revision>18</cp:revision>
  <dcterms:created xsi:type="dcterms:W3CDTF">2020-05-29T07:26:52Z</dcterms:created>
  <dcterms:modified xsi:type="dcterms:W3CDTF">2020-06-22T07:45:14Z</dcterms:modified>
</cp:coreProperties>
</file>